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5"/>
    <p:sldMasterId id="2147484097" r:id="rId6"/>
  </p:sldMasterIdLst>
  <p:notesMasterIdLst>
    <p:notesMasterId r:id="rId16"/>
  </p:notesMasterIdLst>
  <p:handoutMasterIdLst>
    <p:handoutMasterId r:id="rId17"/>
  </p:handoutMasterIdLst>
  <p:sldIdLst>
    <p:sldId id="259" r:id="rId7"/>
    <p:sldId id="270" r:id="rId8"/>
    <p:sldId id="260" r:id="rId9"/>
    <p:sldId id="271" r:id="rId10"/>
    <p:sldId id="261" r:id="rId11"/>
    <p:sldId id="262" r:id="rId12"/>
    <p:sldId id="272" r:id="rId13"/>
    <p:sldId id="263" r:id="rId14"/>
    <p:sldId id="273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67A8"/>
    <a:srgbClr val="FFD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55"/>
  </p:normalViewPr>
  <p:slideViewPr>
    <p:cSldViewPr>
      <p:cViewPr varScale="1">
        <p:scale>
          <a:sx n="65" d="100"/>
          <a:sy n="65" d="100"/>
        </p:scale>
        <p:origin x="1236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A2B5B2F-03F9-724E-B798-CFF5CCE84D03}" type="datetime1">
              <a:rPr lang="en-US" altLang="en-US"/>
              <a:pPr/>
              <a:t>7/22/2018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1033444-1731-E843-8BF6-09FF96577F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93037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E5B23B26-4293-5446-92C4-FBA6152EFAB2}" type="datetime1">
              <a:rPr lang="en-US" altLang="en-US"/>
              <a:pPr/>
              <a:t>7/22/2018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5821E9A2-B3A0-A346-B2EE-FDFF26B32B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006386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60" charset="-128"/>
        <a:cs typeface="ヒラギノ角ゴ Pro W3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60" charset="-128"/>
        <a:cs typeface="ヒラギノ角ゴ Pro W3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60" charset="-128"/>
        <a:cs typeface="ヒラギノ角ゴ Pro W3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. 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2771800" y="1381418"/>
            <a:ext cx="5544616" cy="461665"/>
          </a:xfrm>
        </p:spPr>
        <p:txBody>
          <a:bodyPr anchor="b">
            <a:spAutoFit/>
          </a:bodyPr>
          <a:lstStyle>
            <a:lvl1pPr marL="0" indent="0">
              <a:spcBef>
                <a:spcPts val="600"/>
              </a:spcBef>
              <a:buNone/>
              <a:defRPr sz="3000" b="1" baseline="0">
                <a:solidFill>
                  <a:schemeClr val="bg1"/>
                </a:solidFill>
              </a:defRPr>
            </a:lvl1pPr>
            <a:lvl2pPr marL="0" indent="0">
              <a:buNone/>
              <a:defRPr sz="18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32269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.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475200"/>
            <a:ext cx="8229600" cy="793560"/>
          </a:xfrm>
          <a:prstGeom prst="rect">
            <a:avLst/>
          </a:prstGeom>
        </p:spPr>
        <p:txBody>
          <a:bodyPr/>
          <a:lstStyle>
            <a:lvl1pPr algn="l">
              <a:defRPr sz="3000">
                <a:latin typeface="+mj-lt"/>
                <a:cs typeface="Microsoft Sans Serif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498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.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5076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93545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68313" y="433388"/>
            <a:ext cx="8208962" cy="461962"/>
          </a:xfrm>
        </p:spPr>
        <p:txBody>
          <a:bodyPr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0" hasCustomPrompt="1"/>
          </p:nvPr>
        </p:nvSpPr>
        <p:spPr>
          <a:xfrm>
            <a:off x="468313" y="1227137"/>
            <a:ext cx="8208962" cy="4606925"/>
          </a:xfrm>
        </p:spPr>
        <p:txBody>
          <a:bodyPr>
            <a:normAutofit/>
          </a:bodyPr>
          <a:lstStyle>
            <a:lvl2pPr>
              <a:defRPr sz="2800"/>
            </a:lvl2pPr>
            <a:lvl3pPr>
              <a:defRPr sz="2400"/>
            </a:lvl3pPr>
            <a:lvl4pPr marL="882650" indent="-342900">
              <a:buFont typeface="Wingdings" panose="05000000000000000000" pitchFamily="2" charset="2"/>
              <a:buChar char="Ø"/>
              <a:defRPr sz="2000"/>
            </a:lvl4pPr>
            <a:lvl5pPr>
              <a:defRPr sz="1800"/>
            </a:lvl5pPr>
          </a:lstStyle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05395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. Title and Content x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465972" y="1227138"/>
            <a:ext cx="3960000" cy="4608000"/>
          </a:xfrm>
        </p:spPr>
        <p:txBody>
          <a:bodyPr/>
          <a:lstStyle>
            <a:lvl4pPr marL="882650" indent="-342900">
              <a:buFont typeface="Wingdings" panose="05000000000000000000" pitchFamily="2" charset="2"/>
              <a:buChar char="Ø"/>
              <a:defRPr/>
            </a:lvl4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4717275" y="1227137"/>
            <a:ext cx="3960000" cy="4608000"/>
          </a:xfrm>
        </p:spPr>
        <p:txBody>
          <a:bodyPr/>
          <a:lstStyle>
            <a:lvl4pPr marL="882650" indent="-342900">
              <a:buFont typeface="Wingdings" panose="05000000000000000000" pitchFamily="2" charset="2"/>
              <a:buChar char="Ø"/>
              <a:defRPr/>
            </a:lvl4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768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.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475200"/>
            <a:ext cx="8229600" cy="793560"/>
          </a:xfrm>
          <a:prstGeom prst="rect">
            <a:avLst/>
          </a:prstGeom>
        </p:spPr>
        <p:txBody>
          <a:bodyPr/>
          <a:lstStyle>
            <a:lvl1pPr algn="l">
              <a:defRPr sz="3000">
                <a:latin typeface="+mj-lt"/>
                <a:cs typeface="Microsoft Sans Serif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822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.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4346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13210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. 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2771800" y="1381418"/>
            <a:ext cx="5544616" cy="461665"/>
          </a:xfrm>
        </p:spPr>
        <p:txBody>
          <a:bodyPr anchor="b">
            <a:spAutoFit/>
          </a:bodyPr>
          <a:lstStyle>
            <a:lvl1pPr marL="0" indent="0">
              <a:spcBef>
                <a:spcPts val="600"/>
              </a:spcBef>
              <a:buNone/>
              <a:defRPr sz="3000" b="1" baseline="0">
                <a:solidFill>
                  <a:schemeClr val="bg1"/>
                </a:solidFill>
              </a:defRPr>
            </a:lvl1pPr>
            <a:lvl2pPr marL="0" indent="0">
              <a:buNone/>
              <a:defRPr sz="18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47625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68313" y="433388"/>
            <a:ext cx="8208962" cy="461962"/>
          </a:xfrm>
        </p:spPr>
        <p:txBody>
          <a:bodyPr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0" hasCustomPrompt="1"/>
          </p:nvPr>
        </p:nvSpPr>
        <p:spPr>
          <a:xfrm>
            <a:off x="468313" y="1227137"/>
            <a:ext cx="8208962" cy="4606925"/>
          </a:xfrm>
        </p:spPr>
        <p:txBody>
          <a:bodyPr>
            <a:normAutofit/>
          </a:bodyPr>
          <a:lstStyle>
            <a:lvl2pPr>
              <a:defRPr sz="2800"/>
            </a:lvl2pPr>
            <a:lvl3pPr>
              <a:defRPr sz="2400"/>
            </a:lvl3pPr>
            <a:lvl4pPr marL="882650" indent="-342900">
              <a:buFont typeface="Wingdings" panose="05000000000000000000" pitchFamily="2" charset="2"/>
              <a:buChar char="Ø"/>
              <a:defRPr sz="2000"/>
            </a:lvl4pPr>
            <a:lvl5pPr>
              <a:defRPr sz="1800"/>
            </a:lvl5pPr>
          </a:lstStyle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54926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. Title and Content x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465972" y="1227138"/>
            <a:ext cx="3960000" cy="4608000"/>
          </a:xfrm>
        </p:spPr>
        <p:txBody>
          <a:bodyPr/>
          <a:lstStyle>
            <a:lvl4pPr marL="882650" indent="-342900">
              <a:buFont typeface="Wingdings" panose="05000000000000000000" pitchFamily="2" charset="2"/>
              <a:buChar char="Ø"/>
              <a:defRPr/>
            </a:lvl4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4717275" y="1227137"/>
            <a:ext cx="3960000" cy="4608000"/>
          </a:xfrm>
        </p:spPr>
        <p:txBody>
          <a:bodyPr/>
          <a:lstStyle>
            <a:lvl4pPr marL="882650" indent="-342900">
              <a:buFont typeface="Wingdings" panose="05000000000000000000" pitchFamily="2" charset="2"/>
              <a:buChar char="Ø"/>
              <a:defRPr/>
            </a:lvl4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322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Title Placeholder 2"/>
          <p:cNvSpPr>
            <a:spLocks noGrp="1"/>
          </p:cNvSpPr>
          <p:nvPr>
            <p:ph type="title"/>
          </p:nvPr>
        </p:nvSpPr>
        <p:spPr bwMode="auto">
          <a:xfrm>
            <a:off x="468313" y="433388"/>
            <a:ext cx="82089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464"/>
          </a:xfrm>
          <a:prstGeom prst="rect">
            <a:avLst/>
          </a:prstGeom>
        </p:spPr>
      </p:pic>
      <p:sp>
        <p:nvSpPr>
          <p:cNvPr id="1030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468313" y="1225550"/>
            <a:ext cx="8229600" cy="460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188640"/>
            <a:ext cx="1133912" cy="41476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5" r:id="rId1"/>
    <p:sldLayoutId id="2147484090" r:id="rId2"/>
    <p:sldLayoutId id="2147484091" r:id="rId3"/>
    <p:sldLayoutId id="2147484092" r:id="rId4"/>
    <p:sldLayoutId id="2147484093" r:id="rId5"/>
    <p:sldLayoutId id="2147484096" r:id="rId6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b="1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ommet" pitchFamily="50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ommet" pitchFamily="50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ommet" pitchFamily="50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ommet" pitchFamily="50" charset="0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269875" indent="-269875" algn="l" rtl="0" eaLnBrk="1" fontAlgn="base" hangingPunct="1">
        <a:spcBef>
          <a:spcPts val="9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539750" indent="-269875" algn="l" rtl="0" eaLnBrk="1" fontAlgn="base" hangingPunct="1">
        <a:spcBef>
          <a:spcPts val="600"/>
        </a:spcBef>
        <a:spcAft>
          <a:spcPct val="0"/>
        </a:spcAft>
        <a:buFont typeface="Lucida Grande" charset="0"/>
        <a:buChar char="–"/>
        <a:defRPr sz="2400" kern="1200">
          <a:solidFill>
            <a:schemeClr val="tx1"/>
          </a:solidFill>
          <a:latin typeface="+mn-lt"/>
          <a:ea typeface="ヒラギノ角ゴ Pro W3" pitchFamily="-60" charset="-128"/>
          <a:cs typeface="ヒラギノ角ゴ Pro W3" charset="-128"/>
        </a:defRPr>
      </a:lvl3pPr>
      <a:lvl4pPr marL="882650" indent="-342900" algn="l" rtl="0" eaLnBrk="1" fontAlgn="base" hangingPunct="1">
        <a:spcBef>
          <a:spcPts val="600"/>
        </a:spcBef>
        <a:spcAft>
          <a:spcPct val="0"/>
        </a:spcAft>
        <a:buFont typeface="Wingdings" panose="05000000000000000000" pitchFamily="2" charset="2"/>
        <a:buChar char="Ø"/>
        <a:defRPr sz="2000" kern="1200">
          <a:solidFill>
            <a:schemeClr val="tx1"/>
          </a:solidFill>
          <a:latin typeface="+mn-lt"/>
          <a:ea typeface="ヒラギノ角ゴ Pro W3" pitchFamily="-60" charset="-128"/>
          <a:cs typeface="ヒラギノ角ゴ Pro W3" charset="-128"/>
        </a:defRPr>
      </a:lvl4pPr>
      <a:lvl5pPr marL="1095375" indent="-285750" algn="l" rtl="0" eaLnBrk="1" fontAlgn="base" hangingPunct="1">
        <a:spcBef>
          <a:spcPts val="600"/>
        </a:spcBef>
        <a:spcAft>
          <a:spcPct val="0"/>
        </a:spcAft>
        <a:buFont typeface="Wingdings" charset="2"/>
        <a:buChar char="§"/>
        <a:defRPr sz="1800" kern="1200">
          <a:solidFill>
            <a:schemeClr val="tx1"/>
          </a:solidFill>
          <a:latin typeface="+mn-lt"/>
          <a:ea typeface="ヒラギノ角ゴ Pro W3" pitchFamily="-60" charset="-128"/>
          <a:cs typeface="ヒラギノ角ゴ Pro W3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Title Placeholder 2"/>
          <p:cNvSpPr>
            <a:spLocks noGrp="1"/>
          </p:cNvSpPr>
          <p:nvPr>
            <p:ph type="title"/>
          </p:nvPr>
        </p:nvSpPr>
        <p:spPr bwMode="auto">
          <a:xfrm>
            <a:off x="468313" y="433388"/>
            <a:ext cx="82089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0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468313" y="1225550"/>
            <a:ext cx="8229600" cy="460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87882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8" r:id="rId1"/>
    <p:sldLayoutId id="2147484099" r:id="rId2"/>
    <p:sldLayoutId id="2147484100" r:id="rId3"/>
    <p:sldLayoutId id="2147484101" r:id="rId4"/>
    <p:sldLayoutId id="2147484102" r:id="rId5"/>
    <p:sldLayoutId id="2147484103" r:id="rId6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b="1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ommet" pitchFamily="50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ommet" pitchFamily="50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ommet" pitchFamily="50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ommet" pitchFamily="50" charset="0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269875" indent="-269875" algn="l" rtl="0" eaLnBrk="1" fontAlgn="base" hangingPunct="1">
        <a:spcBef>
          <a:spcPts val="9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539750" indent="-269875" algn="l" rtl="0" eaLnBrk="1" fontAlgn="base" hangingPunct="1">
        <a:spcBef>
          <a:spcPts val="600"/>
        </a:spcBef>
        <a:spcAft>
          <a:spcPct val="0"/>
        </a:spcAft>
        <a:buFont typeface="Lucida Grande" charset="0"/>
        <a:buChar char="–"/>
        <a:defRPr sz="2400" kern="1200">
          <a:solidFill>
            <a:schemeClr val="tx1"/>
          </a:solidFill>
          <a:latin typeface="+mn-lt"/>
          <a:ea typeface="ヒラギノ角ゴ Pro W3" pitchFamily="-60" charset="-128"/>
          <a:cs typeface="ヒラギノ角ゴ Pro W3" charset="-128"/>
        </a:defRPr>
      </a:lvl3pPr>
      <a:lvl4pPr marL="882650" indent="-342900" algn="l" rtl="0" eaLnBrk="1" fontAlgn="base" hangingPunct="1">
        <a:spcBef>
          <a:spcPts val="600"/>
        </a:spcBef>
        <a:spcAft>
          <a:spcPct val="0"/>
        </a:spcAft>
        <a:buFont typeface="Wingdings" panose="05000000000000000000" pitchFamily="2" charset="2"/>
        <a:buChar char="Ø"/>
        <a:defRPr sz="2000" kern="1200">
          <a:solidFill>
            <a:schemeClr val="tx1"/>
          </a:solidFill>
          <a:latin typeface="+mn-lt"/>
          <a:ea typeface="ヒラギノ角ゴ Pro W3" pitchFamily="-60" charset="-128"/>
          <a:cs typeface="ヒラギノ角ゴ Pro W3" charset="-128"/>
        </a:defRPr>
      </a:lvl4pPr>
      <a:lvl5pPr marL="1095375" indent="-285750" algn="l" rtl="0" eaLnBrk="1" fontAlgn="base" hangingPunct="1">
        <a:spcBef>
          <a:spcPts val="600"/>
        </a:spcBef>
        <a:spcAft>
          <a:spcPct val="0"/>
        </a:spcAft>
        <a:buFont typeface="Wingdings" charset="2"/>
        <a:buChar char="§"/>
        <a:defRPr sz="1800" kern="1200">
          <a:solidFill>
            <a:schemeClr val="tx1"/>
          </a:solidFill>
          <a:latin typeface="+mn-lt"/>
          <a:ea typeface="ヒラギノ角ゴ Pro W3" pitchFamily="-60" charset="-128"/>
          <a:cs typeface="ヒラギノ角ゴ Pro W3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771800" y="980728"/>
            <a:ext cx="5544616" cy="984885"/>
          </a:xfrm>
        </p:spPr>
        <p:txBody>
          <a:bodyPr/>
          <a:lstStyle/>
          <a:p>
            <a:r>
              <a:rPr lang="en-US" sz="1600" dirty="0"/>
              <a:t>John de Wit</a:t>
            </a:r>
            <a:r>
              <a:rPr lang="en-US" sz="1600" baseline="30000" dirty="0"/>
              <a:t>1,2</a:t>
            </a:r>
            <a:r>
              <a:rPr lang="en-US" sz="1600" dirty="0"/>
              <a:t>, Dean Murphy</a:t>
            </a:r>
            <a:r>
              <a:rPr lang="en-US" sz="1600" baseline="30000" dirty="0"/>
              <a:t>2,3</a:t>
            </a:r>
            <a:r>
              <a:rPr lang="en-US" sz="1600" dirty="0"/>
              <a:t>, </a:t>
            </a:r>
            <a:r>
              <a:rPr lang="en-US" sz="1600" dirty="0" err="1"/>
              <a:t>Luxi</a:t>
            </a:r>
            <a:r>
              <a:rPr lang="en-US" sz="1600" dirty="0"/>
              <a:t> Lal</a:t>
            </a:r>
            <a:r>
              <a:rPr lang="en-US" sz="1600" baseline="30000" dirty="0"/>
              <a:t>4,5,6</a:t>
            </a:r>
            <a:r>
              <a:rPr lang="en-US" sz="1600" dirty="0"/>
              <a:t>, Jennifer Audsley</a:t>
            </a:r>
            <a:r>
              <a:rPr lang="en-US" sz="1600" baseline="30000" dirty="0"/>
              <a:t>5,7</a:t>
            </a:r>
            <a:r>
              <a:rPr lang="en-US" sz="1600" dirty="0"/>
              <a:t>, Christopher K. Fairley</a:t>
            </a:r>
            <a:r>
              <a:rPr lang="en-US" sz="1600" baseline="30000" dirty="0"/>
              <a:t>8,9</a:t>
            </a:r>
            <a:r>
              <a:rPr lang="en-US" sz="1600" dirty="0"/>
              <a:t>, Mark Stoove</a:t>
            </a:r>
            <a:r>
              <a:rPr lang="en-US" sz="1600" baseline="30000" dirty="0"/>
              <a:t>4,10</a:t>
            </a:r>
            <a:r>
              <a:rPr lang="en-US" sz="1600" dirty="0"/>
              <a:t>, Norm Roth</a:t>
            </a:r>
            <a:r>
              <a:rPr lang="en-US" sz="1600" baseline="30000" dirty="0"/>
              <a:t>11</a:t>
            </a:r>
            <a:r>
              <a:rPr lang="en-US" sz="1600" dirty="0"/>
              <a:t>, Richard Moore</a:t>
            </a:r>
            <a:r>
              <a:rPr lang="en-US" sz="1600" baseline="30000" dirty="0"/>
              <a:t>12</a:t>
            </a:r>
            <a:r>
              <a:rPr lang="en-US" sz="1600" dirty="0"/>
              <a:t>, Ban K. Tee</a:t>
            </a:r>
            <a:r>
              <a:rPr lang="en-US" sz="1600" baseline="30000" dirty="0"/>
              <a:t>13</a:t>
            </a:r>
            <a:r>
              <a:rPr lang="en-US" sz="1600" dirty="0"/>
              <a:t>, </a:t>
            </a:r>
            <a:r>
              <a:rPr lang="en-US" sz="1600" dirty="0" err="1"/>
              <a:t>Nalagafiar</a:t>
            </a:r>
            <a:r>
              <a:rPr lang="en-US" sz="1600" dirty="0"/>
              <a:t> Puratmaja</a:t>
            </a:r>
            <a:r>
              <a:rPr lang="en-US" sz="1600" baseline="30000" dirty="0"/>
              <a:t>6</a:t>
            </a:r>
            <a:r>
              <a:rPr lang="en-US" sz="1600" dirty="0"/>
              <a:t>, Robert M. Grant</a:t>
            </a:r>
            <a:r>
              <a:rPr lang="en-US" sz="1600" baseline="30000" dirty="0"/>
              <a:t>14,15,16</a:t>
            </a:r>
            <a:r>
              <a:rPr lang="en-US" sz="1600" dirty="0"/>
              <a:t> &amp; Edwina Wright</a:t>
            </a:r>
            <a:r>
              <a:rPr lang="en-US" sz="1600" baseline="30000" dirty="0"/>
              <a:t>4,5,5</a:t>
            </a:r>
            <a:endParaRPr lang="en-AU" sz="1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AE2F375-7549-40D5-88BC-6DA87D2267FC}"/>
              </a:ext>
            </a:extLst>
          </p:cNvPr>
          <p:cNvSpPr txBox="1"/>
          <p:nvPr/>
        </p:nvSpPr>
        <p:spPr>
          <a:xfrm>
            <a:off x="647564" y="3140968"/>
            <a:ext cx="7848872" cy="156966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indent="-342900" algn="ctr" fontAlgn="auto">
              <a:spcBef>
                <a:spcPct val="20000"/>
              </a:spcBef>
              <a:spcAft>
                <a:spcPts val="0"/>
              </a:spcAft>
            </a:pPr>
            <a:r>
              <a:rPr lang="en-US" dirty="0"/>
              <a:t>Attitudes regarding HIV, PrEP and condom use jointly predict risk compensation among men who have sex with men – findings from the </a:t>
            </a:r>
            <a:r>
              <a:rPr lang="en-US" dirty="0" err="1"/>
              <a:t>VicPrEP</a:t>
            </a:r>
            <a:r>
              <a:rPr lang="en-US" dirty="0"/>
              <a:t> implementation project, Melbourne</a:t>
            </a:r>
            <a:endParaRPr lang="en-A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43832EC-7B7D-4E82-BFA1-A99E9C36AD60}"/>
              </a:ext>
            </a:extLst>
          </p:cNvPr>
          <p:cNvSpPr txBox="1"/>
          <p:nvPr/>
        </p:nvSpPr>
        <p:spPr>
          <a:xfrm>
            <a:off x="647564" y="5285818"/>
            <a:ext cx="7848872" cy="120032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en-US" sz="900" baseline="30000" dirty="0"/>
              <a:t>1 </a:t>
            </a:r>
            <a:r>
              <a:rPr lang="en-US" sz="900" dirty="0"/>
              <a:t>Utrecht University, Department of Interdisciplinary Social Science, Utrecht, Netherlands; </a:t>
            </a:r>
            <a:r>
              <a:rPr lang="en-US" sz="900" baseline="30000" dirty="0"/>
              <a:t>2 </a:t>
            </a:r>
            <a:r>
              <a:rPr lang="en-US" sz="900" dirty="0"/>
              <a:t>UNSW Sydney, Centre for Social Research in Health, Sydney, Australia; </a:t>
            </a:r>
            <a:r>
              <a:rPr lang="en-US" sz="900" baseline="30000" dirty="0"/>
              <a:t>3 </a:t>
            </a:r>
            <a:r>
              <a:rPr lang="en-US" sz="900" dirty="0"/>
              <a:t>University of Sydney, Department of Gender and Cultural Studies, Sydney, Australia; </a:t>
            </a:r>
            <a:r>
              <a:rPr lang="en-US" sz="900" baseline="30000" dirty="0"/>
              <a:t>4 </a:t>
            </a:r>
            <a:r>
              <a:rPr lang="en-US" sz="900" dirty="0"/>
              <a:t>The Burnet Institute, Melbourne, Australia; </a:t>
            </a:r>
          </a:p>
          <a:p>
            <a:pPr algn="just"/>
            <a:r>
              <a:rPr lang="en-US" sz="900" baseline="30000" dirty="0"/>
              <a:t>5 </a:t>
            </a:r>
            <a:r>
              <a:rPr lang="en-US" sz="900" dirty="0"/>
              <a:t>The Alfred Hospital, Department of Infectious Diseases, Melbourne, Australia; </a:t>
            </a:r>
            <a:r>
              <a:rPr lang="en-US" sz="900" baseline="30000" dirty="0"/>
              <a:t>6 </a:t>
            </a:r>
            <a:r>
              <a:rPr lang="en-US" sz="900" dirty="0"/>
              <a:t>Monash University, Department of Infectious Diseases, Melbourne, Australia; </a:t>
            </a:r>
            <a:r>
              <a:rPr lang="en-US" sz="900" baseline="30000" dirty="0"/>
              <a:t>7 </a:t>
            </a:r>
            <a:r>
              <a:rPr lang="en-US" sz="900" dirty="0"/>
              <a:t>University of Melbourne, The Peter Doherty Institute for Infection and Immunity, Melbourne, Australia; </a:t>
            </a:r>
            <a:r>
              <a:rPr lang="en-US" sz="900" baseline="30000" dirty="0"/>
              <a:t>8 </a:t>
            </a:r>
            <a:r>
              <a:rPr lang="en-US" sz="900" dirty="0"/>
              <a:t>Melbourne Sexual Health Centre, Melbourne, Australia; </a:t>
            </a:r>
            <a:r>
              <a:rPr lang="en-US" sz="900" baseline="30000" dirty="0"/>
              <a:t>9</a:t>
            </a:r>
            <a:r>
              <a:rPr lang="en-US" sz="900" dirty="0"/>
              <a:t> Monash University, Central Clinical School, Melbourne, Australia; </a:t>
            </a:r>
            <a:r>
              <a:rPr lang="en-US" sz="900" baseline="30000" dirty="0"/>
              <a:t>10 </a:t>
            </a:r>
            <a:r>
              <a:rPr lang="en-US" sz="900" dirty="0"/>
              <a:t>Monash University, School of Population Health and Preventive Medicine, Melbourne, Australia; </a:t>
            </a:r>
            <a:r>
              <a:rPr lang="en-US" sz="900" baseline="30000" dirty="0"/>
              <a:t>11 </a:t>
            </a:r>
            <a:r>
              <a:rPr lang="en-US" sz="900" dirty="0"/>
              <a:t>Prahran Market Clinic, Melbourne, Australia; </a:t>
            </a:r>
            <a:r>
              <a:rPr lang="en-US" sz="900" baseline="30000" dirty="0"/>
              <a:t>12 </a:t>
            </a:r>
            <a:r>
              <a:rPr lang="en-US" sz="900" dirty="0"/>
              <a:t>Northside Clinic, Melbourne, Australia; </a:t>
            </a:r>
            <a:r>
              <a:rPr lang="en-US" sz="900" baseline="30000" dirty="0"/>
              <a:t>13 </a:t>
            </a:r>
            <a:r>
              <a:rPr lang="en-US" sz="900" dirty="0"/>
              <a:t>The Centre Clinic, Melbourne, Australia; </a:t>
            </a:r>
            <a:r>
              <a:rPr lang="en-US" sz="900" baseline="30000" dirty="0"/>
              <a:t>14 </a:t>
            </a:r>
            <a:r>
              <a:rPr lang="en-US" sz="900" dirty="0"/>
              <a:t>Gladstone Institutes, San Francisco, United States; </a:t>
            </a:r>
            <a:r>
              <a:rPr lang="en-US" sz="900" baseline="30000" dirty="0"/>
              <a:t>15 </a:t>
            </a:r>
            <a:r>
              <a:rPr lang="en-US" sz="900" dirty="0"/>
              <a:t>University of California-San Francisco, School of Medicine, San Francisco, United States; </a:t>
            </a:r>
            <a:r>
              <a:rPr lang="en-US" sz="900" baseline="30000" dirty="0"/>
              <a:t>16</a:t>
            </a:r>
            <a:r>
              <a:rPr lang="en-US" sz="900" dirty="0"/>
              <a:t> San Francisco AIDS Foundation, San Francisco, United States</a:t>
            </a:r>
            <a:endParaRPr lang="en-AU" sz="900" dirty="0"/>
          </a:p>
        </p:txBody>
      </p:sp>
    </p:spTree>
    <p:extLst>
      <p:ext uri="{BB962C8B-B14F-4D97-AF65-F5344CB8AC3E}">
        <p14:creationId xmlns:p14="http://schemas.microsoft.com/office/powerpoint/2010/main" val="77175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9BC1EEE0-77A9-4C81-8734-B908A44978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4802592"/>
              </p:ext>
            </p:extLst>
          </p:nvPr>
        </p:nvGraphicFramePr>
        <p:xfrm>
          <a:off x="251520" y="1340768"/>
          <a:ext cx="8640960" cy="408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65364">
                  <a:extLst>
                    <a:ext uri="{9D8B030D-6E8A-4147-A177-3AD203B41FA5}">
                      <a16:colId xmlns:a16="http://schemas.microsoft.com/office/drawing/2014/main" val="1194493997"/>
                    </a:ext>
                  </a:extLst>
                </a:gridCol>
                <a:gridCol w="3075596">
                  <a:extLst>
                    <a:ext uri="{9D8B030D-6E8A-4147-A177-3AD203B41FA5}">
                      <a16:colId xmlns:a16="http://schemas.microsoft.com/office/drawing/2014/main" val="1093572298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endParaRPr lang="en-US" sz="25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2500" dirty="0">
                          <a:solidFill>
                            <a:schemeClr val="tx1"/>
                          </a:solidFill>
                        </a:rPr>
                        <a:t>Disclosure of speaker’s interest</a:t>
                      </a:r>
                    </a:p>
                    <a:p>
                      <a:pPr algn="ctr"/>
                      <a:endParaRPr lang="nl-NL" sz="2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6427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sz="25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25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Relations that could be relevant for the meeting</a:t>
                      </a:r>
                      <a:r>
                        <a:rPr lang="en-US" sz="25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en-US" sz="25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l-NL" sz="25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nl-NL" sz="25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Company </a:t>
                      </a:r>
                      <a:r>
                        <a:rPr lang="nl-NL" sz="2500" b="1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names</a:t>
                      </a:r>
                      <a:r>
                        <a:rPr lang="nl-NL" sz="25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nl-NL" sz="25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nl-NL" sz="2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929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5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sz="25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Sponsorship</a:t>
                      </a:r>
                      <a:r>
                        <a:rPr lang="nl-NL" sz="25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or research funds </a:t>
                      </a:r>
                    </a:p>
                    <a:p>
                      <a:r>
                        <a:rPr lang="nl-NL" sz="25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500" dirty="0"/>
                    </a:p>
                    <a:p>
                      <a:r>
                        <a:rPr lang="en-US" sz="2500" dirty="0"/>
                        <a:t>G</a:t>
                      </a:r>
                      <a:r>
                        <a:rPr lang="nl-NL" sz="2500" dirty="0" err="1"/>
                        <a:t>ilead</a:t>
                      </a:r>
                      <a:r>
                        <a:rPr lang="nl-NL" sz="2500" dirty="0"/>
                        <a:t> (Australia)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27387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28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33388"/>
            <a:ext cx="7344047" cy="461962"/>
          </a:xfrm>
        </p:spPr>
        <p:txBody>
          <a:bodyPr/>
          <a:lstStyle/>
          <a:p>
            <a:r>
              <a:rPr lang="en-AU" dirty="0"/>
              <a:t>Background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0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ts val="2400"/>
              </a:lnSpc>
              <a:spcBef>
                <a:spcPts val="0"/>
              </a:spcBef>
              <a:spcAft>
                <a:spcPts val="2400"/>
              </a:spcAft>
              <a:buNone/>
            </a:pPr>
            <a:r>
              <a:rPr lang="en-US" sz="2500" dirty="0"/>
              <a:t>Potential risk compensation among MSM using </a:t>
            </a:r>
            <a:r>
              <a:rPr lang="en-US" sz="2500" dirty="0" err="1"/>
              <a:t>PrEP</a:t>
            </a:r>
            <a:endParaRPr lang="en-US" sz="2500" dirty="0"/>
          </a:p>
          <a:p>
            <a:pPr marL="0" indent="0">
              <a:lnSpc>
                <a:spcPts val="2400"/>
              </a:lnSpc>
              <a:spcBef>
                <a:spcPts val="0"/>
              </a:spcBef>
              <a:spcAft>
                <a:spcPts val="2400"/>
              </a:spcAft>
              <a:buNone/>
            </a:pPr>
            <a:r>
              <a:rPr lang="en-US" sz="2500" dirty="0"/>
              <a:t>Exacerbation of high rates of STS in key population</a:t>
            </a:r>
          </a:p>
          <a:p>
            <a:pPr marL="0" indent="0">
              <a:lnSpc>
                <a:spcPts val="2400"/>
              </a:lnSpc>
              <a:spcBef>
                <a:spcPts val="0"/>
              </a:spcBef>
              <a:spcAft>
                <a:spcPts val="2400"/>
              </a:spcAft>
              <a:buNone/>
            </a:pPr>
            <a:r>
              <a:rPr lang="en-US" sz="2500" dirty="0"/>
              <a:t>Initial reported evidence from implementation projects</a:t>
            </a:r>
          </a:p>
          <a:p>
            <a:pPr marL="0" indent="0"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500" dirty="0" err="1"/>
              <a:t>VicPrEP</a:t>
            </a:r>
            <a:r>
              <a:rPr lang="en-US" sz="2500" dirty="0"/>
              <a:t>: Reduction of condom use with casual partners </a:t>
            </a:r>
          </a:p>
          <a:p>
            <a:pPr marL="0" inden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500" dirty="0"/>
              <a:t>	(Lal et al. AIDS 2017;31:1709-14</a:t>
            </a:r>
            <a:r>
              <a:rPr lang="en-US" sz="2400" dirty="0"/>
              <a:t>)</a:t>
            </a:r>
            <a:endParaRPr lang="en-US" sz="2300" dirty="0"/>
          </a:p>
          <a:p>
            <a:pPr marL="0" indent="0">
              <a:lnSpc>
                <a:spcPts val="2400"/>
              </a:lnSpc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24810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33388"/>
            <a:ext cx="7344047" cy="461962"/>
          </a:xfrm>
        </p:spPr>
        <p:txBody>
          <a:bodyPr/>
          <a:lstStyle/>
          <a:p>
            <a:r>
              <a:rPr lang="en-AU" dirty="0"/>
              <a:t>Objective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0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ts val="2400"/>
              </a:lnSpc>
              <a:spcBef>
                <a:spcPts val="2400"/>
              </a:spcBef>
              <a:buNone/>
            </a:pPr>
            <a:r>
              <a:rPr lang="en-US" sz="2500" dirty="0"/>
              <a:t>Understanding of </a:t>
            </a:r>
            <a:r>
              <a:rPr lang="en-US" sz="2500" dirty="0" err="1"/>
              <a:t>PrEP</a:t>
            </a:r>
            <a:r>
              <a:rPr lang="en-US" sz="2500" dirty="0"/>
              <a:t>-related risk compensation</a:t>
            </a:r>
          </a:p>
          <a:p>
            <a:pPr marL="0" indent="0">
              <a:lnSpc>
                <a:spcPts val="2400"/>
              </a:lnSpc>
              <a:spcBef>
                <a:spcPts val="2400"/>
              </a:spcBef>
              <a:buNone/>
            </a:pPr>
            <a:r>
              <a:rPr lang="en-US" sz="2500" dirty="0"/>
              <a:t>Demographic and attitudinal covariates of condom use with casual partners among MSM in </a:t>
            </a:r>
            <a:r>
              <a:rPr lang="en-US" sz="2500" dirty="0" err="1"/>
              <a:t>VicPrEP</a:t>
            </a:r>
            <a:r>
              <a:rPr lang="en-US" sz="2500" dirty="0"/>
              <a:t> study</a:t>
            </a:r>
          </a:p>
          <a:p>
            <a:pPr marL="0" indent="0">
              <a:buNone/>
            </a:pPr>
            <a:endParaRPr lang="en-US" sz="1400" baseline="30000" dirty="0"/>
          </a:p>
        </p:txBody>
      </p:sp>
    </p:spTree>
    <p:extLst>
      <p:ext uri="{BB962C8B-B14F-4D97-AF65-F5344CB8AC3E}">
        <p14:creationId xmlns:p14="http://schemas.microsoft.com/office/powerpoint/2010/main" val="2512713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FF0E9-5339-4B5C-A3FF-07E24633B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433388"/>
            <a:ext cx="7272039" cy="461962"/>
          </a:xfrm>
        </p:spPr>
        <p:txBody>
          <a:bodyPr/>
          <a:lstStyle/>
          <a:p>
            <a:r>
              <a:rPr lang="en-AU" dirty="0" err="1"/>
              <a:t>VicPrEP</a:t>
            </a:r>
            <a:endParaRPr lang="en-A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743658-BEA8-4619-8586-71B934430E2D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468312" y="1227137"/>
            <a:ext cx="8424167" cy="4606925"/>
          </a:xfrm>
        </p:spPr>
        <p:txBody>
          <a:bodyPr>
            <a:noAutofit/>
          </a:bodyPr>
          <a:lstStyle/>
          <a:p>
            <a:pPr marL="0" indent="0">
              <a:lnSpc>
                <a:spcPts val="2400"/>
              </a:lnSpc>
              <a:spcBef>
                <a:spcPts val="0"/>
              </a:spcBef>
              <a:buNone/>
            </a:pPr>
            <a:r>
              <a:rPr lang="en-US" sz="2500" dirty="0"/>
              <a:t>First Australian PrEP demonstration project started in 2014</a:t>
            </a:r>
          </a:p>
          <a:p>
            <a:pPr marL="0" indent="0">
              <a:lnSpc>
                <a:spcPts val="2400"/>
              </a:lnSpc>
              <a:spcBef>
                <a:spcPts val="600"/>
              </a:spcBef>
              <a:spcAft>
                <a:spcPts val="1800"/>
              </a:spcAft>
              <a:buNone/>
            </a:pPr>
            <a:r>
              <a:rPr lang="en-US" sz="2500" dirty="0"/>
              <a:t>	3 sexual health clinic, 3 GP clinics; Melbourne</a:t>
            </a:r>
          </a:p>
          <a:p>
            <a:pPr marL="0" indent="0">
              <a:lnSpc>
                <a:spcPts val="2400"/>
              </a:lnSpc>
              <a:spcBef>
                <a:spcPts val="600"/>
              </a:spcBef>
              <a:spcAft>
                <a:spcPts val="1800"/>
              </a:spcAft>
              <a:buNone/>
            </a:pPr>
            <a:r>
              <a:rPr lang="en-US" sz="2500" dirty="0"/>
              <a:t>115 MSM offered </a:t>
            </a:r>
            <a:r>
              <a:rPr lang="en-US" sz="2500" dirty="0" err="1"/>
              <a:t>PrEP</a:t>
            </a:r>
            <a:r>
              <a:rPr lang="en-US" sz="2500" dirty="0"/>
              <a:t>; </a:t>
            </a:r>
            <a:r>
              <a:rPr lang="en-US" sz="2500" dirty="0" err="1"/>
              <a:t>PrEPX</a:t>
            </a:r>
            <a:r>
              <a:rPr lang="en-US" sz="2500" dirty="0"/>
              <a:t> scale-up end of study</a:t>
            </a:r>
          </a:p>
          <a:p>
            <a:pPr marL="0" indent="0">
              <a:lnSpc>
                <a:spcPts val="2400"/>
              </a:lnSpc>
              <a:spcBef>
                <a:spcPts val="0"/>
              </a:spcBef>
              <a:buNone/>
            </a:pPr>
            <a:r>
              <a:rPr lang="en-US" sz="2500" dirty="0"/>
              <a:t>12 months clinical, laboratory and behavioral follow-up</a:t>
            </a:r>
          </a:p>
          <a:p>
            <a:pPr marL="0" indent="0">
              <a:lnSpc>
                <a:spcPts val="2400"/>
              </a:lnSpc>
              <a:spcBef>
                <a:spcPts val="600"/>
              </a:spcBef>
              <a:spcAft>
                <a:spcPts val="1800"/>
              </a:spcAft>
              <a:buNone/>
            </a:pPr>
            <a:r>
              <a:rPr lang="en-US" sz="2500" dirty="0"/>
              <a:t>	Baseline and 3-monthly self-report questionnaires </a:t>
            </a:r>
          </a:p>
          <a:p>
            <a:pPr marL="0" indent="0">
              <a:lnSpc>
                <a:spcPts val="2400"/>
              </a:lnSpc>
              <a:spcBef>
                <a:spcPts val="0"/>
              </a:spcBef>
              <a:buNone/>
            </a:pPr>
            <a:r>
              <a:rPr lang="en-US" sz="2500" dirty="0"/>
              <a:t>Outcome</a:t>
            </a:r>
          </a:p>
          <a:p>
            <a:pPr marL="0" indent="0">
              <a:lnSpc>
                <a:spcPts val="24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500" dirty="0"/>
              <a:t>	Change in condom use w/ casual partners</a:t>
            </a:r>
          </a:p>
          <a:p>
            <a:pPr marL="0" indent="0">
              <a:lnSpc>
                <a:spcPts val="2400"/>
              </a:lnSpc>
              <a:spcBef>
                <a:spcPts val="600"/>
              </a:spcBef>
              <a:spcAft>
                <a:spcPts val="1800"/>
              </a:spcAft>
              <a:buNone/>
            </a:pPr>
            <a:r>
              <a:rPr lang="en-US" sz="2500" dirty="0"/>
              <a:t>	Assessed on 5-point scale (1=never, 5=always)</a:t>
            </a:r>
          </a:p>
          <a:p>
            <a:pPr marL="0" indent="0">
              <a:lnSpc>
                <a:spcPts val="24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500" dirty="0"/>
              <a:t>Generalized Estimating Equations </a:t>
            </a:r>
          </a:p>
          <a:p>
            <a:pPr marL="0" indent="0">
              <a:lnSpc>
                <a:spcPts val="24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500" dirty="0"/>
              <a:t>	Distribution: gamma; link function: log</a:t>
            </a:r>
          </a:p>
        </p:txBody>
      </p:sp>
    </p:spTree>
    <p:extLst>
      <p:ext uri="{BB962C8B-B14F-4D97-AF65-F5344CB8AC3E}">
        <p14:creationId xmlns:p14="http://schemas.microsoft.com/office/powerpoint/2010/main" val="252862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FB187-5297-47C9-B831-03BE813EC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433388"/>
            <a:ext cx="7344047" cy="461962"/>
          </a:xfrm>
        </p:spPr>
        <p:txBody>
          <a:bodyPr/>
          <a:lstStyle/>
          <a:p>
            <a:r>
              <a:rPr lang="en-AU" dirty="0"/>
              <a:t>Results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DF2D861A-410D-4D25-9A9B-38B77A9D3D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5542958"/>
              </p:ext>
            </p:extLst>
          </p:nvPr>
        </p:nvGraphicFramePr>
        <p:xfrm>
          <a:off x="0" y="1246894"/>
          <a:ext cx="9144001" cy="47877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27203">
                  <a:extLst>
                    <a:ext uri="{9D8B030D-6E8A-4147-A177-3AD203B41FA5}">
                      <a16:colId xmlns:a16="http://schemas.microsoft.com/office/drawing/2014/main" val="3571811064"/>
                    </a:ext>
                  </a:extLst>
                </a:gridCol>
                <a:gridCol w="2456569">
                  <a:extLst>
                    <a:ext uri="{9D8B030D-6E8A-4147-A177-3AD203B41FA5}">
                      <a16:colId xmlns:a16="http://schemas.microsoft.com/office/drawing/2014/main" val="3960395897"/>
                    </a:ext>
                  </a:extLst>
                </a:gridCol>
                <a:gridCol w="2460229">
                  <a:extLst>
                    <a:ext uri="{9D8B030D-6E8A-4147-A177-3AD203B41FA5}">
                      <a16:colId xmlns:a16="http://schemas.microsoft.com/office/drawing/2014/main" val="3517787386"/>
                    </a:ext>
                  </a:extLst>
                </a:gridCol>
              </a:tblGrid>
              <a:tr h="3072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nl-NL" sz="14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7606" marR="5760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Univariable Associations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nl-NL" sz="14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7606" marR="5760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Multivariable Associations</a:t>
                      </a:r>
                      <a:endParaRPr lang="nl-NL" sz="14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7606" marR="57606" marT="0" marB="0"/>
                </a:tc>
                <a:extLst>
                  <a:ext uri="{0D108BD9-81ED-4DB2-BD59-A6C34878D82A}">
                    <a16:rowId xmlns:a16="http://schemas.microsoft.com/office/drawing/2014/main" val="4183520613"/>
                  </a:ext>
                </a:extLst>
              </a:tr>
              <a:tr h="10321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Assessment</a:t>
                      </a:r>
                      <a:endParaRPr lang="nl-NL" sz="1400" dirty="0">
                        <a:effectLst/>
                      </a:endParaRPr>
                    </a:p>
                    <a:p>
                      <a:pPr indent="180340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Baseline</a:t>
                      </a:r>
                      <a:endParaRPr lang="nl-NL" sz="1400" dirty="0">
                        <a:effectLst/>
                      </a:endParaRPr>
                    </a:p>
                    <a:p>
                      <a:pPr indent="180340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 months</a:t>
                      </a:r>
                      <a:endParaRPr lang="nl-NL" sz="1400" dirty="0">
                        <a:effectLst/>
                      </a:endParaRPr>
                    </a:p>
                    <a:p>
                      <a:pPr indent="180340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 months</a:t>
                      </a:r>
                      <a:endParaRPr lang="nl-NL" sz="1400" dirty="0">
                        <a:effectLst/>
                      </a:endParaRPr>
                    </a:p>
                    <a:p>
                      <a:pPr indent="180340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9 months</a:t>
                      </a:r>
                      <a:endParaRPr lang="nl-NL" sz="1400" dirty="0">
                        <a:effectLst/>
                      </a:endParaRPr>
                    </a:p>
                    <a:p>
                      <a:pPr indent="180340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12 months </a:t>
                      </a:r>
                      <a:endParaRPr lang="nl-NL" sz="14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7606" marR="5760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nl-NL" sz="1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Reference</a:t>
                      </a:r>
                      <a:endParaRPr lang="nl-NL" sz="1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B = -0.18 (95 CI -0.28, -0.08) </a:t>
                      </a:r>
                      <a:endParaRPr lang="nl-NL" sz="1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B = -0.22 (95 CI -0.31, -0.12)</a:t>
                      </a:r>
                      <a:endParaRPr lang="nl-NL" sz="1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B = -0.28 (95 CI -0.38, -0.17)</a:t>
                      </a:r>
                      <a:endParaRPr lang="nl-NL" sz="1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B = -0.25 (95 CI -0.37, -0.13)</a:t>
                      </a:r>
                      <a:endParaRPr lang="nl-NL" sz="14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7606" marR="5760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nl-NL" sz="14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Reference </a:t>
                      </a:r>
                      <a:endParaRPr lang="nl-NL" sz="14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B = -0.20 (95 CI -0.31, -0.09) </a:t>
                      </a:r>
                      <a:endParaRPr lang="nl-NL" sz="14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B = -0.23 (95 CI -0.33, -0.13)</a:t>
                      </a:r>
                      <a:endParaRPr lang="nl-NL" sz="14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B = -0.28 (95 CI -0.39, -0.16)</a:t>
                      </a:r>
                      <a:endParaRPr lang="nl-NL" sz="14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 = -0.23 (95 CI -0.36, -0.10)</a:t>
                      </a:r>
                      <a:endParaRPr lang="nl-NL" sz="1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7606" marR="57606" marT="0" marB="0"/>
                </a:tc>
                <a:extLst>
                  <a:ext uri="{0D108BD9-81ED-4DB2-BD59-A6C34878D82A}">
                    <a16:rowId xmlns:a16="http://schemas.microsoft.com/office/drawing/2014/main" val="1936865990"/>
                  </a:ext>
                </a:extLst>
              </a:tr>
              <a:tr h="6144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Referral </a:t>
                      </a:r>
                      <a:endParaRPr lang="nl-NL" sz="1400" dirty="0">
                        <a:effectLst/>
                      </a:endParaRPr>
                    </a:p>
                    <a:p>
                      <a:pPr indent="180340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Provider</a:t>
                      </a:r>
                      <a:endParaRPr lang="nl-NL" sz="1400" dirty="0">
                        <a:effectLst/>
                      </a:endParaRPr>
                    </a:p>
                    <a:p>
                      <a:pPr indent="180340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Patient</a:t>
                      </a:r>
                      <a:endParaRPr lang="nl-NL" sz="14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7606" marR="5760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nl-NL" sz="1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Reference</a:t>
                      </a:r>
                      <a:endParaRPr lang="nl-NL" sz="1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B = -0.03 (95 CI -0.20, 0.15)</a:t>
                      </a:r>
                      <a:endParaRPr lang="nl-NL" sz="14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7606" marR="5760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nl-NL" sz="14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nl-NL" sz="1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7606" marR="57606" marT="0" marB="0"/>
                </a:tc>
                <a:extLst>
                  <a:ext uri="{0D108BD9-81ED-4DB2-BD59-A6C34878D82A}">
                    <a16:rowId xmlns:a16="http://schemas.microsoft.com/office/drawing/2014/main" val="1428108278"/>
                  </a:ext>
                </a:extLst>
              </a:tr>
              <a:tr h="6144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Age </a:t>
                      </a:r>
                      <a:endParaRPr lang="nl-NL" sz="1400">
                        <a:effectLst/>
                      </a:endParaRPr>
                    </a:p>
                    <a:p>
                      <a:pPr indent="180340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18-29 years</a:t>
                      </a:r>
                      <a:endParaRPr lang="nl-NL" sz="1400">
                        <a:effectLst/>
                      </a:endParaRPr>
                    </a:p>
                    <a:p>
                      <a:pPr indent="180340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30 years or older</a:t>
                      </a:r>
                      <a:endParaRPr lang="nl-NL" sz="1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7606" marR="5760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nl-NL" sz="1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Reference</a:t>
                      </a:r>
                      <a:endParaRPr lang="nl-NL" sz="1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B = 0.16 (95 CI -0.03, 0.35)</a:t>
                      </a:r>
                      <a:endParaRPr lang="nl-NL" sz="14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7606" marR="5760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nl-NL" sz="14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nl-NL" sz="1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7606" marR="57606" marT="0" marB="0"/>
                </a:tc>
                <a:extLst>
                  <a:ext uri="{0D108BD9-81ED-4DB2-BD59-A6C34878D82A}">
                    <a16:rowId xmlns:a16="http://schemas.microsoft.com/office/drawing/2014/main" val="3677538864"/>
                  </a:ext>
                </a:extLst>
              </a:tr>
              <a:tr h="6144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Education</a:t>
                      </a:r>
                      <a:endParaRPr lang="nl-NL" sz="1400">
                        <a:effectLst/>
                      </a:endParaRPr>
                    </a:p>
                    <a:p>
                      <a:pPr indent="180340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Non-university</a:t>
                      </a:r>
                      <a:endParaRPr lang="nl-NL" sz="1400">
                        <a:effectLst/>
                      </a:endParaRPr>
                    </a:p>
                    <a:p>
                      <a:pPr indent="180340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Undergraduate or graduate</a:t>
                      </a:r>
                      <a:endParaRPr lang="nl-NL" sz="1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7606" marR="5760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nl-NL" sz="1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Reference</a:t>
                      </a:r>
                      <a:endParaRPr lang="nl-NL" sz="1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B = -0.05 (95 CI -0.23, 0.12)</a:t>
                      </a:r>
                      <a:endParaRPr lang="nl-NL" sz="14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7606" marR="5760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nl-NL" sz="1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nl-NL" sz="14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7606" marR="57606" marT="0" marB="0"/>
                </a:tc>
                <a:extLst>
                  <a:ext uri="{0D108BD9-81ED-4DB2-BD59-A6C34878D82A}">
                    <a16:rowId xmlns:a16="http://schemas.microsoft.com/office/drawing/2014/main" val="2746977041"/>
                  </a:ext>
                </a:extLst>
              </a:tr>
              <a:tr h="6144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Country of birth </a:t>
                      </a:r>
                      <a:endParaRPr lang="nl-NL" sz="1400" dirty="0">
                        <a:effectLst/>
                      </a:endParaRPr>
                    </a:p>
                    <a:p>
                      <a:pPr indent="180340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Australia</a:t>
                      </a:r>
                      <a:endParaRPr lang="nl-NL" sz="1400" dirty="0">
                        <a:effectLst/>
                      </a:endParaRPr>
                    </a:p>
                    <a:p>
                      <a:pPr indent="180340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Elsewhere</a:t>
                      </a:r>
                      <a:endParaRPr lang="nl-NL" sz="14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7606" marR="5760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nl-NL" sz="14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Reference</a:t>
                      </a:r>
                      <a:endParaRPr lang="nl-NL" sz="14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 = -0.12 (95 CI -0.31, 0.08)</a:t>
                      </a:r>
                      <a:endParaRPr lang="nl-NL" sz="1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7606" marR="5760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nl-NL" sz="1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nl-NL" sz="14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7606" marR="57606" marT="0" marB="0"/>
                </a:tc>
                <a:extLst>
                  <a:ext uri="{0D108BD9-81ED-4DB2-BD59-A6C34878D82A}">
                    <a16:rowId xmlns:a16="http://schemas.microsoft.com/office/drawing/2014/main" val="966357781"/>
                  </a:ext>
                </a:extLst>
              </a:tr>
              <a:tr h="3072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Frequency of anal sex with casual partners </a:t>
                      </a:r>
                      <a:endParaRPr lang="nl-NL" sz="1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7606" marR="5760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 = 0.00 (95 CI -0.01, 0.00)</a:t>
                      </a:r>
                      <a:endParaRPr lang="nl-NL" sz="1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7606" marR="5760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nl-NL" sz="14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7606" marR="57606" marT="0" marB="0"/>
                </a:tc>
                <a:extLst>
                  <a:ext uri="{0D108BD9-81ED-4DB2-BD59-A6C34878D82A}">
                    <a16:rowId xmlns:a16="http://schemas.microsoft.com/office/drawing/2014/main" val="21214569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1181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FB187-5297-47C9-B831-03BE813EC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433388"/>
            <a:ext cx="7344047" cy="461962"/>
          </a:xfrm>
        </p:spPr>
        <p:txBody>
          <a:bodyPr/>
          <a:lstStyle/>
          <a:p>
            <a:r>
              <a:rPr lang="en-AU" dirty="0"/>
              <a:t>Results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725B842-531F-4534-8A6E-B54A66996A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8385408"/>
              </p:ext>
            </p:extLst>
          </p:nvPr>
        </p:nvGraphicFramePr>
        <p:xfrm>
          <a:off x="-1" y="1268760"/>
          <a:ext cx="9144001" cy="4480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22699">
                  <a:extLst>
                    <a:ext uri="{9D8B030D-6E8A-4147-A177-3AD203B41FA5}">
                      <a16:colId xmlns:a16="http://schemas.microsoft.com/office/drawing/2014/main" val="177615978"/>
                    </a:ext>
                  </a:extLst>
                </a:gridCol>
                <a:gridCol w="2461565">
                  <a:extLst>
                    <a:ext uri="{9D8B030D-6E8A-4147-A177-3AD203B41FA5}">
                      <a16:colId xmlns:a16="http://schemas.microsoft.com/office/drawing/2014/main" val="3496242999"/>
                    </a:ext>
                  </a:extLst>
                </a:gridCol>
                <a:gridCol w="2459737">
                  <a:extLst>
                    <a:ext uri="{9D8B030D-6E8A-4147-A177-3AD203B41FA5}">
                      <a16:colId xmlns:a16="http://schemas.microsoft.com/office/drawing/2014/main" val="36316994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l-NL" sz="14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Univariable Associations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nl-NL" sz="14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Multivariable Associations</a:t>
                      </a:r>
                      <a:endParaRPr lang="nl-NL" sz="14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nl-NL" sz="14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400438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Perceived likelihood of becoming HIV positive</a:t>
                      </a:r>
                      <a:endParaRPr lang="nl-NL" sz="14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B = -0.01 (95 CI -0.09, 0.07)</a:t>
                      </a:r>
                      <a:endParaRPr lang="nl-NL" sz="14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nl-NL" sz="14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nl-NL" sz="14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783751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Perceived seriousness of HIV infection</a:t>
                      </a:r>
                      <a:endParaRPr lang="nl-NL" sz="14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B = 0.23 (95 CI 0.12, 0.34)</a:t>
                      </a:r>
                      <a:endParaRPr lang="nl-NL" sz="14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B = 0.12 (95 CI 0.01, 0.23)</a:t>
                      </a:r>
                      <a:endParaRPr lang="nl-NL" sz="14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nl-NL" sz="14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187045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Personal importance of remaining HIV negative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nl-NL" sz="14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B = 0.34 (95 CI 0.20, 0.47)</a:t>
                      </a:r>
                      <a:endParaRPr lang="nl-NL" sz="14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 = 0.33 (95 CI 0.19, 0.48)</a:t>
                      </a:r>
                      <a:endParaRPr lang="nl-NL" sz="1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260289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Perceived efficacy of </a:t>
                      </a:r>
                      <a:r>
                        <a:rPr lang="en-US" sz="1400" dirty="0" err="1">
                          <a:effectLst/>
                        </a:rPr>
                        <a:t>PrEP</a:t>
                      </a:r>
                      <a:r>
                        <a:rPr lang="en-US" sz="1400" dirty="0">
                          <a:effectLst/>
                        </a:rPr>
                        <a:t> in preventing HIV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nl-NL" sz="14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B = -0.03 (95 CI -0.19, 0.14)</a:t>
                      </a:r>
                      <a:endParaRPr lang="nl-NL" sz="14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nl-NL" sz="1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768816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Perceived acceptability of </a:t>
                      </a:r>
                      <a:r>
                        <a:rPr lang="en-US" sz="1400" dirty="0" err="1">
                          <a:effectLst/>
                        </a:rPr>
                        <a:t>PrEP</a:t>
                      </a:r>
                      <a:r>
                        <a:rPr lang="en-US" sz="1400" dirty="0">
                          <a:effectLst/>
                        </a:rPr>
                        <a:t> to avoid HIV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nl-NL" sz="14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B = -0.06 (95 CI -0.20, 0.08)</a:t>
                      </a:r>
                      <a:endParaRPr lang="nl-NL" sz="14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nl-NL" sz="14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955640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Perceived motivation to take </a:t>
                      </a:r>
                      <a:r>
                        <a:rPr lang="en-US" sz="1400" dirty="0" err="1">
                          <a:effectLst/>
                        </a:rPr>
                        <a:t>PrEP</a:t>
                      </a:r>
                      <a:endParaRPr lang="en-US" sz="1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nl-NL" sz="14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B = -0.03 (95 CI -0.13, 0.08)</a:t>
                      </a:r>
                      <a:endParaRPr lang="nl-NL" sz="14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nl-NL" sz="14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284410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Perceived necessity of </a:t>
                      </a:r>
                      <a:r>
                        <a:rPr lang="en-US" sz="1400" dirty="0" err="1">
                          <a:effectLst/>
                        </a:rPr>
                        <a:t>PrEP</a:t>
                      </a:r>
                      <a:r>
                        <a:rPr lang="en-US" sz="1400" dirty="0">
                          <a:effectLst/>
                        </a:rPr>
                        <a:t> for prevention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nl-NL" sz="14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B = -0.11 (95 CI -0.20, -0.01)</a:t>
                      </a:r>
                      <a:endParaRPr lang="nl-NL" sz="14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B = -0.11 (95 CI -0.20, -0.02)</a:t>
                      </a:r>
                      <a:endParaRPr lang="nl-NL" sz="14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188854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Perceived concerns about adverse effects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nl-NL" sz="14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B = 0.09 (95 CI -0.02, 0.21)</a:t>
                      </a:r>
                      <a:endParaRPr lang="nl-NL" sz="14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nl-NL" sz="14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53939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Perceived impact of condoms on sex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nl-NL" sz="14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 = 0.19 (95 CI 0.09, 0.28)</a:t>
                      </a:r>
                      <a:endParaRPr lang="nl-NL" sz="14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B = 0.18 (95 CI 0.10, 0.27)</a:t>
                      </a:r>
                      <a:endParaRPr lang="nl-NL" sz="14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899461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2932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2BCA4-CB26-419D-9466-E8CA201FF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Conclusions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B99A50-1D54-4125-8EAF-5B901EC9B310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>
            <a:noAutofit/>
          </a:bodyPr>
          <a:lstStyle/>
          <a:p>
            <a:pPr marL="0" indent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 dirty="0"/>
              <a:t>Condom use for anal sex with casual partners decreased</a:t>
            </a:r>
          </a:p>
          <a:p>
            <a:pPr marL="0" indent="0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 dirty="0"/>
              <a:t>	High adherence contributed to HIV prevention</a:t>
            </a:r>
          </a:p>
          <a:p>
            <a:pPr marL="0" indent="0">
              <a:lnSpc>
                <a:spcPts val="2400"/>
              </a:lnSpc>
              <a:spcAft>
                <a:spcPts val="0"/>
              </a:spcAft>
              <a:buNone/>
            </a:pPr>
            <a:r>
              <a:rPr lang="en-US" sz="2500" dirty="0" err="1"/>
              <a:t>PrEP</a:t>
            </a:r>
            <a:r>
              <a:rPr lang="en-US" sz="2500" dirty="0"/>
              <a:t> additional prevention tool? Prevention of other STI?</a:t>
            </a:r>
          </a:p>
          <a:p>
            <a:pPr marL="0" indent="0">
              <a:lnSpc>
                <a:spcPts val="2400"/>
              </a:lnSpc>
              <a:spcAft>
                <a:spcPts val="0"/>
              </a:spcAft>
              <a:buNone/>
            </a:pPr>
            <a:r>
              <a:rPr lang="en-US" sz="2500" dirty="0"/>
              <a:t>Reduced condom use was found to be associated to:</a:t>
            </a:r>
          </a:p>
          <a:p>
            <a:pPr marL="0" indent="0">
              <a:lnSpc>
                <a:spcPts val="24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500" dirty="0"/>
              <a:t>	Perceiving HIV less as health threat to be avoided</a:t>
            </a:r>
          </a:p>
          <a:p>
            <a:pPr marL="0" indent="0">
              <a:lnSpc>
                <a:spcPts val="24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500" dirty="0"/>
              <a:t>	Perceiving </a:t>
            </a:r>
            <a:r>
              <a:rPr lang="en-US" sz="2500" dirty="0" err="1"/>
              <a:t>PrEP</a:t>
            </a:r>
            <a:r>
              <a:rPr lang="en-US" sz="2500" dirty="0"/>
              <a:t> as more important for prevention</a:t>
            </a:r>
          </a:p>
          <a:p>
            <a:pPr marL="0" indent="0">
              <a:lnSpc>
                <a:spcPts val="2400"/>
              </a:lnSpc>
              <a:spcAft>
                <a:spcPts val="0"/>
              </a:spcAft>
              <a:buNone/>
            </a:pPr>
            <a:r>
              <a:rPr lang="en-US" sz="2500" dirty="0"/>
              <a:t>Complex evaluations shaping risk reduction practices</a:t>
            </a:r>
          </a:p>
          <a:p>
            <a:pPr marL="895350" indent="0">
              <a:lnSpc>
                <a:spcPts val="24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500" dirty="0"/>
              <a:t>	Continued condom use coincided with more perceived adverse impact on sexual experiences </a:t>
            </a:r>
          </a:p>
          <a:p>
            <a:pPr marL="0" indent="0">
              <a:lnSpc>
                <a:spcPts val="2400"/>
              </a:lnSpc>
              <a:spcAft>
                <a:spcPts val="0"/>
              </a:spcAft>
              <a:buNone/>
            </a:pPr>
            <a:r>
              <a:rPr lang="en-US" sz="2500" dirty="0"/>
              <a:t>Multiple points of entry for community-based initiatives to raise awareness and address impact of risk compensation</a:t>
            </a:r>
          </a:p>
          <a:p>
            <a:pPr marL="0" lvl="1" indent="0">
              <a:lnSpc>
                <a:spcPts val="24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500" dirty="0"/>
              <a:t>	STI prevention by regular testing </a:t>
            </a:r>
          </a:p>
          <a:p>
            <a:pPr marL="0" lvl="1" indent="0">
              <a:lnSpc>
                <a:spcPts val="24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500" dirty="0"/>
              <a:t>	Emerging re-evaluation of condoms? </a:t>
            </a:r>
            <a:endParaRPr lang="en-AU" sz="2500" dirty="0"/>
          </a:p>
        </p:txBody>
      </p:sp>
    </p:spTree>
    <p:extLst>
      <p:ext uri="{BB962C8B-B14F-4D97-AF65-F5344CB8AC3E}">
        <p14:creationId xmlns:p14="http://schemas.microsoft.com/office/powerpoint/2010/main" val="38472383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lide Number Placeholder 2"/>
          <p:cNvSpPr>
            <a:spLocks noGrp="1"/>
          </p:cNvSpPr>
          <p:nvPr>
            <p:ph type="sldNum" sz="quarter" idx="4294967295"/>
          </p:nvPr>
        </p:nvSpPr>
        <p:spPr bwMode="auto">
          <a:xfrm>
            <a:off x="468313" y="6446838"/>
            <a:ext cx="720725" cy="184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EA329C87-AE6F-7945-9A58-63524BAAE814}" type="slidenum">
              <a:rPr lang="en-US" altLang="en-US" sz="1200">
                <a:solidFill>
                  <a:srgbClr val="000000"/>
                </a:solidFill>
              </a:rPr>
              <a:pPr eaLnBrk="1" hangingPunct="1"/>
              <a:t>8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3FA7C46-2C84-4666-AA13-551E1B2713C4}"/>
              </a:ext>
            </a:extLst>
          </p:cNvPr>
          <p:cNvSpPr txBox="1"/>
          <p:nvPr/>
        </p:nvSpPr>
        <p:spPr>
          <a:xfrm>
            <a:off x="2123728" y="3212976"/>
            <a:ext cx="4248472" cy="43088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r>
              <a:rPr lang="en-US" sz="2200" b="1" dirty="0">
                <a:latin typeface="+mj-lt"/>
                <a:ea typeface="+mn-ea"/>
              </a:rPr>
              <a:t>j.dewit@unsw.edu.au</a:t>
            </a:r>
            <a:endParaRPr kumimoji="0" lang="nl-NL" sz="2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B9BC534-90FB-44E9-8A68-B26A7EF47969}"/>
              </a:ext>
            </a:extLst>
          </p:cNvPr>
          <p:cNvSpPr txBox="1"/>
          <p:nvPr/>
        </p:nvSpPr>
        <p:spPr>
          <a:xfrm>
            <a:off x="2123728" y="2060848"/>
            <a:ext cx="4532010" cy="477054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r>
              <a:rPr kumimoji="0" lang="en-US" sz="25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Thank you for your attention</a:t>
            </a:r>
            <a:endParaRPr kumimoji="0" lang="nl-NL" sz="25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0886204"/>
      </p:ext>
    </p:extLst>
  </p:cSld>
  <p:clrMapOvr>
    <a:masterClrMapping/>
  </p:clrMapOvr>
</p:sld>
</file>

<file path=ppt/theme/theme1.xml><?xml version="1.0" encoding="utf-8"?>
<a:theme xmlns:a="http://schemas.openxmlformats.org/drawingml/2006/main" name="CSRH_PowerPoint_4x3">
  <a:themeElements>
    <a:clrScheme name="AGSM">
      <a:dk1>
        <a:srgbClr val="404040"/>
      </a:dk1>
      <a:lt1>
        <a:sysClr val="window" lastClr="FFFFFF"/>
      </a:lt1>
      <a:dk2>
        <a:srgbClr val="063E8D"/>
      </a:dk2>
      <a:lt2>
        <a:srgbClr val="CCCCCC"/>
      </a:lt2>
      <a:accent1>
        <a:srgbClr val="063E8D"/>
      </a:accent1>
      <a:accent2>
        <a:srgbClr val="FFD700"/>
      </a:accent2>
      <a:accent3>
        <a:srgbClr val="0067A8"/>
      </a:accent3>
      <a:accent4>
        <a:srgbClr val="00568E"/>
      </a:accent4>
      <a:accent5>
        <a:srgbClr val="004372"/>
      </a:accent5>
      <a:accent6>
        <a:srgbClr val="002E52"/>
      </a:accent6>
      <a:hlink>
        <a:srgbClr val="33CCFF"/>
      </a:hlink>
      <a:folHlink>
        <a:srgbClr val="063E8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/>
      <a:lstStyle>
        <a:defPPr marL="342900" marR="0" indent="-342900" algn="l" defTabSz="914400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 pitchFamily="34" charset="0"/>
          <a:buNone/>
          <a:tabLst/>
          <a:defRPr kumimoji="0" sz="1150" b="1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Sommet bold"/>
            <a:ea typeface="+mn-ea"/>
            <a:cs typeface="+mn-cs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1" id="{CECED6B6-01E3-AF4C-9FB0-716A457DCAD8}" vid="{E23210A9-B5CC-594D-AEAD-3AB1506EAE80}"/>
    </a:ext>
  </a:extLst>
</a:theme>
</file>

<file path=ppt/theme/theme2.xml><?xml version="1.0" encoding="utf-8"?>
<a:theme xmlns:a="http://schemas.openxmlformats.org/drawingml/2006/main" name="1_CSRH_PowerPoint_4x3">
  <a:themeElements>
    <a:clrScheme name="AGSM">
      <a:dk1>
        <a:srgbClr val="404040"/>
      </a:dk1>
      <a:lt1>
        <a:sysClr val="window" lastClr="FFFFFF"/>
      </a:lt1>
      <a:dk2>
        <a:srgbClr val="063E8D"/>
      </a:dk2>
      <a:lt2>
        <a:srgbClr val="CCCCCC"/>
      </a:lt2>
      <a:accent1>
        <a:srgbClr val="063E8D"/>
      </a:accent1>
      <a:accent2>
        <a:srgbClr val="FFD700"/>
      </a:accent2>
      <a:accent3>
        <a:srgbClr val="0067A8"/>
      </a:accent3>
      <a:accent4>
        <a:srgbClr val="00568E"/>
      </a:accent4>
      <a:accent5>
        <a:srgbClr val="004372"/>
      </a:accent5>
      <a:accent6>
        <a:srgbClr val="002E52"/>
      </a:accent6>
      <a:hlink>
        <a:srgbClr val="33CCFF"/>
      </a:hlink>
      <a:folHlink>
        <a:srgbClr val="063E8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/>
      <a:lstStyle>
        <a:defPPr marL="342900" marR="0" indent="-342900" algn="l" defTabSz="914400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 pitchFamily="34" charset="0"/>
          <a:buNone/>
          <a:tabLst/>
          <a:defRPr kumimoji="0" sz="1150" b="1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Sommet bold"/>
            <a:ea typeface="+mn-ea"/>
            <a:cs typeface="+mn-cs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1" id="{CECED6B6-01E3-AF4C-9FB0-716A457DCAD8}" vid="{E23210A9-B5CC-594D-AEAD-3AB1506EAE80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LongProperties xmlns="http://schemas.microsoft.com/office/2006/metadata/longProperties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7539109-5f13-4f99-80e2-1e6f2ec4f145">
      <Value>20</Value>
      <Value>12</Value>
      <Value>10</Value>
    </TaxCatchAll>
    <ad14b3db64374eb9bb8f94fd7b6021a2 xmlns="d7539109-5f13-4f99-80e2-1e6f2ec4f145">
      <Terms xmlns="http://schemas.microsoft.com/office/infopath/2007/PartnerControls">
        <TermInfo xmlns="http://schemas.microsoft.com/office/infopath/2007/PartnerControls">
          <TermName xmlns="http://schemas.microsoft.com/office/infopath/2007/PartnerControls">Marketing</TermName>
          <TermId xmlns="http://schemas.microsoft.com/office/infopath/2007/PartnerControls">fb9c1b90-7159-4dac-b0a9-0cb2ecf36303</TermId>
        </TermInfo>
      </Terms>
    </ad14b3db64374eb9bb8f94fd7b6021a2>
    <ebce3244f69e4ef48e30a5c8b29a8579 xmlns="d7539109-5f13-4f99-80e2-1e6f2ec4f145">
      <Terms xmlns="http://schemas.microsoft.com/office/infopath/2007/PartnerControls">
        <TermInfo xmlns="http://schemas.microsoft.com/office/infopath/2007/PartnerControls">
          <TermName xmlns="http://schemas.microsoft.com/office/infopath/2007/PartnerControls">Centre for Social Research in Health</TermName>
          <TermId xmlns="http://schemas.microsoft.com/office/infopath/2007/PartnerControls">302658f3-b48c-45aa-a9f7-8a60a4a24ea8</TermId>
        </TermInfo>
      </Terms>
    </ebce3244f69e4ef48e30a5c8b29a8579>
    <PublishingPageImage xmlns="http://schemas.microsoft.com/sharepoint/v3" xsi:nil="true"/>
    <a961bbf450fa44b7a66f926166a33136 xmlns="d7539109-5f13-4f99-80e2-1e6f2ec4f145">
      <Terms xmlns="http://schemas.microsoft.com/office/infopath/2007/PartnerControls">
        <TermInfo xmlns="http://schemas.microsoft.com/office/infopath/2007/PartnerControls">
          <TermName xmlns="http://schemas.microsoft.com/office/infopath/2007/PartnerControls">Branded Template</TermName>
          <TermId xmlns="http://schemas.microsoft.com/office/infopath/2007/PartnerControls">d6fbe652-0bae-4e0f-9389-fdd30b45ad31</TermId>
        </TermInfo>
      </Terms>
    </a961bbf450fa44b7a66f926166a33136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UNSW Document" ma:contentTypeID="0x010100CB3B9BBA0BCD3E419999B5261DC1B9A800224BB63C2918084F9A646BE667CC7303" ma:contentTypeVersion="7" ma:contentTypeDescription="" ma:contentTypeScope="" ma:versionID="614c7b4f92d9bb7268737de014e61d84">
  <xsd:schema xmlns:xsd="http://www.w3.org/2001/XMLSchema" xmlns:xs="http://www.w3.org/2001/XMLSchema" xmlns:p="http://schemas.microsoft.com/office/2006/metadata/properties" xmlns:ns1="http://schemas.microsoft.com/sharepoint/v3" xmlns:ns2="d7539109-5f13-4f99-80e2-1e6f2ec4f145" targetNamespace="http://schemas.microsoft.com/office/2006/metadata/properties" ma:root="true" ma:fieldsID="ccba13754e9710091dea0fddd0daaed7" ns1:_="" ns2:_="">
    <xsd:import namespace="http://schemas.microsoft.com/sharepoint/v3"/>
    <xsd:import namespace="d7539109-5f13-4f99-80e2-1e6f2ec4f145"/>
    <xsd:element name="properties">
      <xsd:complexType>
        <xsd:sequence>
          <xsd:element name="documentManagement">
            <xsd:complexType>
              <xsd:all>
                <xsd:element ref="ns2:ad14b3db64374eb9bb8f94fd7b6021a2" minOccurs="0"/>
                <xsd:element ref="ns2:TaxCatchAll" minOccurs="0"/>
                <xsd:element ref="ns2:TaxCatchAllLabel" minOccurs="0"/>
                <xsd:element ref="ns2:a961bbf450fa44b7a66f926166a33136" minOccurs="0"/>
                <xsd:element ref="ns1:PublishingPageImage" minOccurs="0"/>
                <xsd:element ref="ns2:ebce3244f69e4ef48e30a5c8b29a8579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PageImage" ma:index="14" nillable="true" ma:displayName="Page Image" ma:description="Page Image is a site column created by the Publishing feature. It is used on the Article Page Content Type as the primary image of the page." ma:internalName="PublishingPageImag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539109-5f13-4f99-80e2-1e6f2ec4f145" elementFormDefault="qualified">
    <xsd:import namespace="http://schemas.microsoft.com/office/2006/documentManagement/types"/>
    <xsd:import namespace="http://schemas.microsoft.com/office/infopath/2007/PartnerControls"/>
    <xsd:element name="ad14b3db64374eb9bb8f94fd7b6021a2" ma:index="8" nillable="true" ma:taxonomy="true" ma:internalName="ad14b3db64374eb9bb8f94fd7b6021a2" ma:taxonomyFieldName="UNSWBusinessUnit" ma:displayName="UNSW Business Unit" ma:default="" ma:fieldId="{ad14b3db-6437-4eb9-bb8f-94fd7b6021a2}" ma:sspId="2b026aac-6b52-4d7e-a64d-f3ee90946f56" ma:termSetId="c028ceb7-d8a7-4fdc-be3b-f52b72ec38a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description="" ma:hidden="true" ma:list="{759bf509-93f8-4f42-9b15-e48071ed914e}" ma:internalName="TaxCatchAll" ma:showField="CatchAllData" ma:web="d7539109-5f13-4f99-80e2-1e6f2ec4f14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description="" ma:hidden="true" ma:list="{759bf509-93f8-4f42-9b15-e48071ed914e}" ma:internalName="TaxCatchAllLabel" ma:readOnly="true" ma:showField="CatchAllDataLabel" ma:web="d7539109-5f13-4f99-80e2-1e6f2ec4f14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a961bbf450fa44b7a66f926166a33136" ma:index="12" nillable="true" ma:taxonomy="true" ma:internalName="a961bbf450fa44b7a66f926166a33136" ma:taxonomyFieldName="UNSWDocumentType" ma:displayName="UNSW Document Type" ma:default="" ma:fieldId="{a961bbf4-50fa-44b7-a66f-926166a33136}" ma:taxonomyMulti="true" ma:sspId="2b026aac-6b52-4d7e-a64d-f3ee90946f56" ma:termSetId="d9621c50-1902-4b14-a91d-a52bce304c1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bce3244f69e4ef48e30a5c8b29a8579" ma:index="15" nillable="true" ma:taxonomy="true" ma:internalName="ebce3244f69e4ef48e30a5c8b29a8579" ma:taxonomyFieldName="UNSWSchool" ma:displayName="UNSW School/Centre" ma:default="" ma:fieldId="{ebce3244-f69e-4ef4-8e30-a5c8b29a8579}" ma:sspId="2b026aac-6b52-4d7e-a64d-f3ee90946f56" ma:termSetId="8070f66c-b5ac-41c2-aadc-e78dddc3778d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2AF81F6-8F2A-47D5-9E54-F37BF3E413E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77A88D3-C8FA-43F4-B901-104849B358DC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AAD2F70A-5757-4FE7-9BEC-6500F22A15C8}">
  <ds:schemaRefs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microsoft.com/sharepoint/v3"/>
    <ds:schemaRef ds:uri="http://schemas.microsoft.com/office/2006/metadata/properties"/>
    <ds:schemaRef ds:uri="http://purl.org/dc/elements/1.1/"/>
    <ds:schemaRef ds:uri="d7539109-5f13-4f99-80e2-1e6f2ec4f145"/>
    <ds:schemaRef ds:uri="http://purl.org/dc/terms/"/>
  </ds:schemaRefs>
</ds:datastoreItem>
</file>

<file path=customXml/itemProps4.xml><?xml version="1.0" encoding="utf-8"?>
<ds:datastoreItem xmlns:ds="http://schemas.openxmlformats.org/officeDocument/2006/customXml" ds:itemID="{8DE190B7-8A70-4B13-BE6E-EB7121816A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d7539109-5f13-4f99-80e2-1e6f2ec4f14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CSRH_PowerPoint_Template_4x3_2017</Template>
  <TotalTime>0</TotalTime>
  <Words>636</Words>
  <Application>Microsoft Office PowerPoint</Application>
  <PresentationFormat>On-screen Show (4:3)</PresentationFormat>
  <Paragraphs>140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22" baseType="lpstr">
      <vt:lpstr>MS Mincho</vt:lpstr>
      <vt:lpstr>MS PGothic</vt:lpstr>
      <vt:lpstr>Arial</vt:lpstr>
      <vt:lpstr>Calibri</vt:lpstr>
      <vt:lpstr>Cambria</vt:lpstr>
      <vt:lpstr>Lucida Grande</vt:lpstr>
      <vt:lpstr>Microsoft Sans Serif</vt:lpstr>
      <vt:lpstr>Sommet</vt:lpstr>
      <vt:lpstr>Times New Roman</vt:lpstr>
      <vt:lpstr>Wingdings</vt:lpstr>
      <vt:lpstr>ヒラギノ角ゴ Pro W3</vt:lpstr>
      <vt:lpstr>CSRH_PowerPoint_4x3</vt:lpstr>
      <vt:lpstr>1_CSRH_PowerPoint_4x3</vt:lpstr>
      <vt:lpstr>PowerPoint Presentation</vt:lpstr>
      <vt:lpstr>PowerPoint Presentation</vt:lpstr>
      <vt:lpstr>Background</vt:lpstr>
      <vt:lpstr>Objective</vt:lpstr>
      <vt:lpstr>VicPrEP</vt:lpstr>
      <vt:lpstr>Results</vt:lpstr>
      <vt:lpstr>Results</vt:lpstr>
      <vt:lpstr>Conclusions</vt:lpstr>
      <vt:lpstr>PowerPoint Presentation</vt:lpstr>
    </vt:vector>
  </TitlesOfParts>
  <Company>University of New South Wales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Joanna Holcombe</dc:creator>
  <cp:lastModifiedBy>Wit, J.B.F. de (John)</cp:lastModifiedBy>
  <cp:revision>33</cp:revision>
  <dcterms:created xsi:type="dcterms:W3CDTF">2018-07-13T05:25:47Z</dcterms:created>
  <dcterms:modified xsi:type="dcterms:W3CDTF">2018-07-22T18:07:55Z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lpwstr>15500.0000000000</vt:lpwstr>
  </property>
  <property fmtid="{D5CDD505-2E9C-101B-9397-08002B2CF9AE}" pid="3" name="OHS Newsletter?">
    <vt:lpwstr>0</vt:lpwstr>
  </property>
  <property fmtid="{D5CDD505-2E9C-101B-9397-08002B2CF9AE}" pid="4" name="Category">
    <vt:lpwstr>AGSM</vt:lpwstr>
  </property>
  <property fmtid="{D5CDD505-2E9C-101B-9397-08002B2CF9AE}" pid="5" name="ContentType">
    <vt:lpwstr>Document</vt:lpwstr>
  </property>
  <property fmtid="{D5CDD505-2E9C-101B-9397-08002B2CF9AE}" pid="6" name="Date">
    <vt:lpwstr/>
  </property>
  <property fmtid="{D5CDD505-2E9C-101B-9397-08002B2CF9AE}" pid="7" name="PublishingExpirationDate">
    <vt:lpwstr/>
  </property>
  <property fmtid="{D5CDD505-2E9C-101B-9397-08002B2CF9AE}" pid="8" name="PublishingStartDate">
    <vt:lpwstr/>
  </property>
  <property fmtid="{D5CDD505-2E9C-101B-9397-08002B2CF9AE}" pid="9" name="ASBDocumentType">
    <vt:lpwstr>16</vt:lpwstr>
  </property>
  <property fmtid="{D5CDD505-2E9C-101B-9397-08002B2CF9AE}" pid="10" name="ASBDepartment">
    <vt:lpwstr>8</vt:lpwstr>
  </property>
  <property fmtid="{D5CDD505-2E9C-101B-9397-08002B2CF9AE}" pid="11" name="ASBUpdatedDate">
    <vt:lpwstr>2015-08-04T00:00:00Z</vt:lpwstr>
  </property>
  <property fmtid="{D5CDD505-2E9C-101B-9397-08002B2CF9AE}" pid="12" name="ASBTopic">
    <vt:lpwstr>1</vt:lpwstr>
  </property>
  <property fmtid="{D5CDD505-2E9C-101B-9397-08002B2CF9AE}" pid="13" name="ASBProgram">
    <vt:lpwstr>5</vt:lpwstr>
  </property>
  <property fmtid="{D5CDD505-2E9C-101B-9397-08002B2CF9AE}" pid="14" name="Format">
    <vt:lpwstr>PowerPoint</vt:lpwstr>
  </property>
  <property fmtid="{D5CDD505-2E9C-101B-9397-08002B2CF9AE}" pid="15" name="UnswBus_ResourceCategory">
    <vt:lpwstr>78;#AGSM|e641e8a1-99e5-404f-bd7c-35803f4d985d</vt:lpwstr>
  </property>
  <property fmtid="{D5CDD505-2E9C-101B-9397-08002B2CF9AE}" pid="16" name="UnswBus_ResourceType">
    <vt:lpwstr>Template</vt:lpwstr>
  </property>
  <property fmtid="{D5CDD505-2E9C-101B-9397-08002B2CF9AE}" pid="17" name="ContentTypeId">
    <vt:lpwstr>0x010100CB3B9BBA0BCD3E419999B5261DC1B9A800224BB63C2918084F9A646BE667CC7303</vt:lpwstr>
  </property>
  <property fmtid="{D5CDD505-2E9C-101B-9397-08002B2CF9AE}" pid="18" name="i7e4caf4883549738b3fce866cf588f7">
    <vt:lpwstr>AGSM|e641e8a1-99e5-404f-bd7c-35803f4d985d</vt:lpwstr>
  </property>
  <property fmtid="{D5CDD505-2E9C-101B-9397-08002B2CF9AE}" pid="19" name="TaxCatchAll">
    <vt:lpwstr>78;#AGSM|e641e8a1-99e5-404f-bd7c-35803f4d985d</vt:lpwstr>
  </property>
  <property fmtid="{D5CDD505-2E9C-101B-9397-08002B2CF9AE}" pid="20" name="l106d6d0667840b48999320499b4dd29">
    <vt:lpwstr/>
  </property>
  <property fmtid="{D5CDD505-2E9C-101B-9397-08002B2CF9AE}" pid="21" name="UnswBus_EnterpriseKeywords">
    <vt:lpwstr/>
  </property>
  <property fmtid="{D5CDD505-2E9C-101B-9397-08002B2CF9AE}" pid="22" name="cfdce602ab9848b4bf80c62eae0cddb3">
    <vt:lpwstr/>
  </property>
  <property fmtid="{D5CDD505-2E9C-101B-9397-08002B2CF9AE}" pid="23" name="UnswBus_SchoolUnit">
    <vt:lpwstr/>
  </property>
  <property fmtid="{D5CDD505-2E9C-101B-9397-08002B2CF9AE}" pid="24" name="UnswBus_Description">
    <vt:lpwstr>Branded templates produced by the UNSW Business School Marketing team</vt:lpwstr>
  </property>
  <property fmtid="{D5CDD505-2E9C-101B-9397-08002B2CF9AE}" pid="25" name="UNSWDocumentType">
    <vt:lpwstr>12;#Branded Template|d6fbe652-0bae-4e0f-9389-fdd30b45ad31</vt:lpwstr>
  </property>
  <property fmtid="{D5CDD505-2E9C-101B-9397-08002B2CF9AE}" pid="26" name="UNSWSchool">
    <vt:lpwstr>20;#Centre for Social Research in Health|302658f3-b48c-45aa-a9f7-8a60a4a24ea8</vt:lpwstr>
  </property>
  <property fmtid="{D5CDD505-2E9C-101B-9397-08002B2CF9AE}" pid="27" name="UNSWBusinessUnit">
    <vt:lpwstr>10;#Marketing|fb9c1b90-7159-4dac-b0a9-0cb2ecf36303</vt:lpwstr>
  </property>
</Properties>
</file>